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3"/>
  </p:notesMasterIdLst>
  <p:sldIdLst>
    <p:sldId id="424" r:id="rId2"/>
    <p:sldId id="380" r:id="rId3"/>
    <p:sldId id="440" r:id="rId4"/>
    <p:sldId id="439" r:id="rId5"/>
    <p:sldId id="425" r:id="rId6"/>
    <p:sldId id="404" r:id="rId7"/>
    <p:sldId id="429" r:id="rId8"/>
    <p:sldId id="430" r:id="rId9"/>
    <p:sldId id="394" r:id="rId10"/>
    <p:sldId id="395" r:id="rId11"/>
    <p:sldId id="408" r:id="rId12"/>
    <p:sldId id="435" r:id="rId13"/>
    <p:sldId id="436" r:id="rId14"/>
    <p:sldId id="396" r:id="rId15"/>
    <p:sldId id="441" r:id="rId16"/>
    <p:sldId id="426" r:id="rId17"/>
    <p:sldId id="409" r:id="rId18"/>
    <p:sldId id="397" r:id="rId19"/>
    <p:sldId id="411" r:id="rId20"/>
    <p:sldId id="410" r:id="rId21"/>
    <p:sldId id="427" r:id="rId22"/>
    <p:sldId id="413" r:id="rId23"/>
    <p:sldId id="442" r:id="rId24"/>
    <p:sldId id="448" r:id="rId25"/>
    <p:sldId id="447" r:id="rId26"/>
    <p:sldId id="449" r:id="rId27"/>
    <p:sldId id="450" r:id="rId28"/>
    <p:sldId id="446" r:id="rId29"/>
    <p:sldId id="443" r:id="rId30"/>
    <p:sldId id="445" r:id="rId31"/>
    <p:sldId id="44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996"/>
    <a:srgbClr val="FFE80A"/>
    <a:srgbClr val="94DAD0"/>
    <a:srgbClr val="2883CE"/>
    <a:srgbClr val="E01111"/>
    <a:srgbClr val="B7DCF0"/>
    <a:srgbClr val="E00A0A"/>
    <a:srgbClr val="0A7F7A"/>
    <a:srgbClr val="A5DEF1"/>
    <a:srgbClr val="0CA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60" autoAdjust="0"/>
  </p:normalViewPr>
  <p:slideViewPr>
    <p:cSldViewPr snapToGrid="0">
      <p:cViewPr>
        <p:scale>
          <a:sx n="70" d="100"/>
          <a:sy n="70" d="100"/>
        </p:scale>
        <p:origin x="-24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E6AAB-0B8E-4037-9231-130BB9DE9598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E305E-896D-4EBF-A9FF-8D6FE6C65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2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E305E-896D-4EBF-A9FF-8D6FE6C654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9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9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00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7727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58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252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06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13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3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0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6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5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8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24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7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1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669B592-18EA-4809-B035-D4E47DD84993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7E066-6415-41E8-965E-A019C8245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5866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John_Garang" TargetMode="External"/><Relationship Id="rId2" Type="http://schemas.openxmlformats.org/officeDocument/2006/relationships/hyperlink" Target="https://pl.wikipedia.org/wiki/Ludowa_Armia_Wyzwolenia_Sudan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pl.wikipedia.org/wiki/Konflikt_w_Darfurz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0626" y="1364776"/>
            <a:ext cx="10290412" cy="1136040"/>
          </a:xfrm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o. Krzysztof </a:t>
            </a:r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Zębik,mccj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6966" y="4134362"/>
            <a:ext cx="8825658" cy="110637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400" b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SUDAN </a:t>
            </a:r>
            <a:r>
              <a:rPr lang="en-US" sz="24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SUDAN POŁUDNIOWY </a:t>
            </a:r>
            <a:r>
              <a:rPr lang="en-US" b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– </a:t>
            </a:r>
            <a:r>
              <a:rPr lang="en-US" b="1" u="sng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długa</a:t>
            </a:r>
            <a:r>
              <a:rPr lang="en-US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u="sng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droga</a:t>
            </a:r>
            <a:r>
              <a:rPr lang="en-US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do </a:t>
            </a:r>
            <a:r>
              <a:rPr lang="en-US" b="1" u="sng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pokoju</a:t>
            </a:r>
            <a:endParaRPr lang="en-US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380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FE80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94DAD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83942" y="36185"/>
            <a:ext cx="60163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Niepodległość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E80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 1956 roku Sudan otrzymał niepodległość od okupacji Wielkiej Brytanii, jednak konflikt między północą </a:t>
            </a:r>
            <a:r>
              <a:rPr lang="en-GB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</a:t>
            </a: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południem pozostał.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pl-PL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01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FE80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94DAD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55956" y="36185"/>
            <a:ext cx="102723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Pierwsza</a:t>
            </a:r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 </a:t>
            </a:r>
            <a:r>
              <a:rPr lang="en-US" sz="96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wojna</a:t>
            </a:r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 </a:t>
            </a:r>
            <a:r>
              <a:rPr lang="en-US" sz="96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domowa</a:t>
            </a:r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 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E80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Pierwsza wojna domowa wybuchła w 1955 roku </a:t>
            </a:r>
            <a:r>
              <a:rPr lang="en-GB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</a:t>
            </a: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trwała do 1972 roku.</a:t>
            </a:r>
            <a:endParaRPr lang="en-GB" sz="3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3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Plemiona </a:t>
            </a:r>
            <a:r>
              <a:rPr lang="en-GB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</a:t>
            </a: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farmerzy walczyli o </a:t>
            </a:r>
            <a:r>
              <a:rPr lang="en-GB" sz="3600" dirty="0" err="1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lepsze</a:t>
            </a:r>
            <a:r>
              <a:rPr lang="en-GB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3600" dirty="0" err="1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kawałki</a:t>
            </a:r>
            <a:r>
              <a:rPr lang="en-GB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ziemi. Ludność południa </a:t>
            </a:r>
            <a:r>
              <a:rPr lang="pl-PL" sz="3600" dirty="0" err="1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cz</a:t>
            </a:r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</a:t>
            </a:r>
            <a:r>
              <a:rPr lang="en-GB" sz="3600" dirty="0" err="1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ła</a:t>
            </a:r>
            <a:r>
              <a:rPr lang="en-GB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,</a:t>
            </a: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że ludność północy </a:t>
            </a: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zagrabi</a:t>
            </a:r>
            <a:r>
              <a:rPr lang="en-GB" sz="3600" dirty="0" err="1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ła</a:t>
            </a: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lepszą </a:t>
            </a:r>
            <a:r>
              <a:rPr lang="en-GB" sz="3600" dirty="0" err="1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część</a:t>
            </a:r>
            <a:r>
              <a:rPr lang="en-GB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ziem i </a:t>
            </a: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lepszą </a:t>
            </a: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pracę.</a:t>
            </a:r>
            <a:endParaRPr lang="en-GB" sz="3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3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err="1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Udało</a:t>
            </a:r>
            <a:r>
              <a:rPr lang="en-GB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3600" dirty="0" err="1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im</a:t>
            </a:r>
            <a:r>
              <a:rPr lang="en-GB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3600" dirty="0" err="1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się</a:t>
            </a:r>
            <a:r>
              <a:rPr lang="en-GB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3600" dirty="0" err="1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dojść</a:t>
            </a:r>
            <a:r>
              <a:rPr lang="en-GB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do </a:t>
            </a:r>
            <a:r>
              <a:rPr lang="en-GB" sz="3600" dirty="0" err="1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porozumienia</a:t>
            </a:r>
            <a:r>
              <a:rPr lang="en-GB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 </a:t>
            </a:r>
            <a:r>
              <a:rPr lang="en-GB" sz="3600" dirty="0" err="1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Pokój</a:t>
            </a:r>
            <a:r>
              <a:rPr lang="en-GB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3600" dirty="0" err="1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trwał</a:t>
            </a:r>
            <a:r>
              <a:rPr lang="en-GB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10 lat.</a:t>
            </a:r>
            <a:endParaRPr lang="pl-PL" sz="3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086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FE80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677002"/>
          </a:xfrm>
          <a:prstGeom prst="rect">
            <a:avLst/>
          </a:prstGeom>
          <a:solidFill>
            <a:srgbClr val="94DAD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41706" y="36185"/>
            <a:ext cx="67008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Wydobycie</a:t>
            </a:r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 ropy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E80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 1979 </a:t>
            </a:r>
            <a:r>
              <a:rPr lang="pl-PL" sz="3600" dirty="0" err="1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Chevron</a:t>
            </a: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pl-PL" sz="3600" dirty="0" err="1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Oil</a:t>
            </a: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odkryli złoża ropy naftowej na południu kraju.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3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Ludność południa czuli</a:t>
            </a:r>
            <a:r>
              <a:rPr lang="en-GB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,</a:t>
            </a: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że północ korzysta bardziej z wydobycia ropy niż południe.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3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Rebelianci zaatakowali złoża ropy </a:t>
            </a:r>
            <a:r>
              <a:rPr lang="en-GB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</a:t>
            </a: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wstrzymali </a:t>
            </a:r>
            <a:r>
              <a:rPr lang="en-GB" sz="3600" dirty="0" err="1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jej</a:t>
            </a:r>
            <a:r>
              <a:rPr lang="en-GB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wydobycie.</a:t>
            </a:r>
            <a:endParaRPr lang="pl-PL" sz="3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88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881742"/>
            <a:ext cx="3894718" cy="918029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ROPA= </a:t>
            </a:r>
            <a:r>
              <a:rPr lang="en-US" sz="4400" b="1" dirty="0">
                <a:solidFill>
                  <a:srgbClr val="FFFF00"/>
                </a:solidFill>
              </a:rPr>
              <a:t>$$$$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1837508"/>
            <a:ext cx="3401062" cy="4287521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Wojna</a:t>
            </a:r>
            <a:r>
              <a:rPr lang="en-US" sz="2000" dirty="0" smtClean="0"/>
              <a:t> </a:t>
            </a:r>
            <a:r>
              <a:rPr lang="en-US" sz="2000" dirty="0" err="1" smtClean="0"/>
              <a:t>nie</a:t>
            </a:r>
            <a:r>
              <a:rPr lang="en-US" sz="2000" dirty="0" smtClean="0"/>
              <a:t> </a:t>
            </a:r>
            <a:r>
              <a:rPr lang="en-US" sz="2000" dirty="0" err="1" smtClean="0"/>
              <a:t>pozwoliła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wydobycie</a:t>
            </a:r>
            <a:r>
              <a:rPr lang="en-US" sz="2000" dirty="0" smtClean="0"/>
              <a:t> ropy od 1984 do 1999 </a:t>
            </a:r>
            <a:r>
              <a:rPr lang="en-US" sz="2000" dirty="0" err="1" smtClean="0"/>
              <a:t>roku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Content Placeholder 4" descr="Map showing position of oilfileds in Sudan, source: Drilling info internation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988" y="1447800"/>
            <a:ext cx="3761361" cy="45720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924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FE80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94DAD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62127" y="36185"/>
            <a:ext cx="96600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Prawo</a:t>
            </a:r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 </a:t>
            </a:r>
            <a:r>
              <a:rPr lang="en-US" sz="96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Szariatu</a:t>
            </a:r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 </a:t>
            </a:r>
            <a:r>
              <a:rPr lang="en-US" sz="96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(</a:t>
            </a:r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Sharia)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E80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Przemoc w kraju się nasiliła</a:t>
            </a:r>
            <a:r>
              <a:rPr lang="en-GB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,</a:t>
            </a: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kiedy na całe państwo zostało nałożone prawo </a:t>
            </a:r>
            <a:r>
              <a:rPr lang="pl-PL" sz="3600" dirty="0" err="1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Szariatu</a:t>
            </a:r>
            <a:r>
              <a:rPr lang="en-GB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, </a:t>
            </a:r>
            <a:r>
              <a:rPr lang="en-GB" sz="3600" dirty="0" err="1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zaś</a:t>
            </a: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</a:t>
            </a:r>
            <a:r>
              <a:rPr lang="pl-PL" sz="3600" dirty="0" err="1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udan</a:t>
            </a: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3600" dirty="0" err="1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został</a:t>
            </a:r>
            <a:r>
              <a:rPr lang="en-GB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ogłoszony jako </a:t>
            </a:r>
            <a:r>
              <a:rPr lang="en-GB" sz="3600" dirty="0" err="1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państwo</a:t>
            </a:r>
            <a:r>
              <a:rPr lang="en-GB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Islamskie.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3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Dyktator </a:t>
            </a: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Al-</a:t>
            </a:r>
            <a:r>
              <a:rPr lang="pl-PL" sz="3600" dirty="0" err="1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Bashir</a:t>
            </a: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doszedł do władzy w 1989 roku i dalej wprowadzał prawo </a:t>
            </a:r>
            <a:r>
              <a:rPr lang="pl-PL" sz="3600" dirty="0" err="1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szariatu</a:t>
            </a: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3600" dirty="0" err="1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na</a:t>
            </a:r>
            <a:r>
              <a:rPr lang="en-GB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3600" dirty="0" err="1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cały</a:t>
            </a: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kraj.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3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782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FE80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94DAD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71513" y="36185"/>
            <a:ext cx="904125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Druga</a:t>
            </a:r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 </a:t>
            </a:r>
            <a:r>
              <a:rPr lang="en-US" sz="96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wojna</a:t>
            </a:r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 </a:t>
            </a:r>
            <a:r>
              <a:rPr lang="en-US" sz="96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domowa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E80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ysClr val="windowText" lastClr="000000"/>
                </a:solidFill>
                <a:latin typeface="+mj-lt"/>
                <a:ea typeface="KBScaredStraight" panose="02000603000000000000" pitchFamily="2" charset="0"/>
              </a:rPr>
              <a:t>Druga wojna trwała od 1983 roku do 2005 </a:t>
            </a:r>
            <a:r>
              <a:rPr lang="pl-PL" sz="2000" dirty="0" smtClean="0">
                <a:solidFill>
                  <a:sysClr val="windowText" lastClr="000000"/>
                </a:solidFill>
                <a:latin typeface="+mj-lt"/>
                <a:ea typeface="KBScaredStraight" panose="02000603000000000000" pitchFamily="2" charset="0"/>
              </a:rPr>
              <a:t>roku</a:t>
            </a:r>
            <a:r>
              <a:rPr lang="en-GB" sz="2000" dirty="0" smtClean="0">
                <a:solidFill>
                  <a:sysClr val="windowText" lastClr="000000"/>
                </a:solidFill>
                <a:latin typeface="+mj-lt"/>
                <a:ea typeface="KBScaredStraight" panose="02000603000000000000" pitchFamily="2" charset="0"/>
              </a:rPr>
              <a:t>.</a:t>
            </a:r>
            <a:endParaRPr lang="en-GB" sz="2000" dirty="0" smtClean="0">
              <a:solidFill>
                <a:sysClr val="windowText" lastClr="000000"/>
              </a:solidFill>
              <a:latin typeface="+mj-lt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ysClr val="windowText" lastClr="000000"/>
              </a:solidFill>
              <a:latin typeface="+mj-lt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latin typeface="+mj-lt"/>
                <a:hlinkClick r:id="rId2" tooltip="Ludowa Armia Wyzwolenia Sudanu"/>
              </a:rPr>
              <a:t>Ludowa Armia Wyzwolenia Sudanu</a:t>
            </a:r>
            <a:r>
              <a:rPr lang="pl-PL" sz="2000" dirty="0">
                <a:solidFill>
                  <a:schemeClr val="bg1"/>
                </a:solidFill>
                <a:latin typeface="+mj-lt"/>
              </a:rPr>
              <a:t> (SPLA) została założona w 1983 jako ruch partyzancki działający na południu kraju, którego członkowie rekrutowali się głównie spoza kręgów arabskich. Głównym celem SPLA była walka przeciwko władzy centralnej oraz próba ustanowienia niezależnego państwa w południowym Sudanie pod kierownictwem tejże grupy. Jej liderem oraz założycielem był </a:t>
            </a:r>
            <a:r>
              <a:rPr lang="pl-PL" sz="2000" dirty="0">
                <a:solidFill>
                  <a:schemeClr val="bg1"/>
                </a:solidFill>
                <a:latin typeface="+mj-lt"/>
                <a:hlinkClick r:id="rId3" tooltip="John Garang"/>
              </a:rPr>
              <a:t>John </a:t>
            </a:r>
            <a:r>
              <a:rPr lang="pl-PL" sz="2000" dirty="0" err="1">
                <a:solidFill>
                  <a:schemeClr val="bg1"/>
                </a:solidFill>
                <a:latin typeface="+mj-lt"/>
                <a:hlinkClick r:id="rId3" tooltip="John Garang"/>
              </a:rPr>
              <a:t>Garang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.</a:t>
            </a:r>
            <a:endParaRPr lang="en-GB" sz="2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chemeClr val="bg1"/>
              </a:solidFill>
              <a:latin typeface="+mj-lt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ysClr val="windowText" lastClr="000000"/>
                </a:solidFill>
                <a:latin typeface="+mj-lt"/>
                <a:ea typeface="KBScaredStraight" panose="02000603000000000000" pitchFamily="2" charset="0"/>
              </a:rPr>
              <a:t>W wojnie zginęło ponad 2 miliony ludzi.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ysClr val="windowText" lastClr="000000"/>
              </a:solidFill>
              <a:latin typeface="+mj-lt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ysClr val="windowText" lastClr="000000"/>
                </a:solidFill>
                <a:latin typeface="+mj-lt"/>
                <a:ea typeface="KBScaredStraight" panose="02000603000000000000" pitchFamily="2" charset="0"/>
              </a:rPr>
              <a:t>W mieście Bor, w 1991 roku doszło do ludobójstwa. Zginęło 25.000 ludzi.</a:t>
            </a:r>
            <a:endParaRPr lang="pl-PL" sz="2000" dirty="0">
              <a:solidFill>
                <a:sysClr val="windowText" lastClr="000000"/>
              </a:solidFill>
              <a:latin typeface="+mj-lt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43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79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2168" y="1992781"/>
            <a:ext cx="501575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FF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</a:t>
            </a:r>
            <a:r>
              <a:rPr lang="en-US" sz="3000" dirty="0" smtClean="0">
                <a:solidFill>
                  <a:srgbClr val="FFFF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mar </a:t>
            </a:r>
            <a:r>
              <a:rPr lang="en-US" sz="3000" dirty="0">
                <a:solidFill>
                  <a:srgbClr val="FFFF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Bashir </a:t>
            </a:r>
            <a:r>
              <a:rPr lang="en-US" sz="30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były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0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prezydent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0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Sudanu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 </a:t>
            </a: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r>
              <a:rPr lang="pl-PL" sz="2400" dirty="0"/>
              <a:t>2019 Umar al-</a:t>
            </a:r>
            <a:r>
              <a:rPr lang="pl-PL" sz="2400" dirty="0" err="1"/>
              <a:t>Baszir</a:t>
            </a:r>
            <a:r>
              <a:rPr lang="pl-PL" sz="2400" dirty="0"/>
              <a:t> został obalony w wyniku wojskowego zamachu stanu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r>
              <a:rPr lang="en-US" sz="2400" dirty="0"/>
              <a:t> </a:t>
            </a:r>
            <a:r>
              <a:rPr lang="pl-PL" sz="2400" dirty="0"/>
              <a:t> 22 grudnia 2019 prokurator generalny Sudanu ogłosił rozpoczęcie przeciwko niemu postępowania w sprawie zbrodni popełnionych podczas </a:t>
            </a:r>
            <a:r>
              <a:rPr lang="pl-PL" sz="2400" dirty="0">
                <a:hlinkClick r:id="rId2" tooltip="Konflikt w Darfurze"/>
              </a:rPr>
              <a:t>konfliktu w </a:t>
            </a:r>
            <a:r>
              <a:rPr lang="pl-PL" sz="2400" dirty="0" err="1">
                <a:hlinkClick r:id="rId2" tooltip="Konflikt w Darfurze"/>
              </a:rPr>
              <a:t>Darfurze</a:t>
            </a:r>
            <a:r>
              <a:rPr lang="en-US" sz="2400" dirty="0" smtClean="0"/>
              <a:t>.</a:t>
            </a: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08" y="1353688"/>
            <a:ext cx="5912104" cy="441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10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79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03" y="147728"/>
            <a:ext cx="6076950" cy="4086225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887" y="2556601"/>
            <a:ext cx="6350598" cy="420624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1132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FE80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94DAD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32765" y="36185"/>
            <a:ext cx="981274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Niepodległość</a:t>
            </a:r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 </a:t>
            </a:r>
            <a:r>
              <a:rPr lang="en-US" sz="88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Sudanu</a:t>
            </a:r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 </a:t>
            </a:r>
            <a:r>
              <a:rPr lang="en-US" sz="88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Południowego</a:t>
            </a:r>
            <a:endParaRPr lang="en-US" sz="88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E80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5" y="2746357"/>
            <a:ext cx="102074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ysClr val="windowText" lastClr="000000"/>
                </a:solidFill>
                <a:latin typeface="+mj-lt"/>
                <a:ea typeface="KBScaredStraight" panose="02000603000000000000" pitchFamily="2" charset="0"/>
              </a:rPr>
              <a:t>W 2005 roku </a:t>
            </a:r>
            <a:r>
              <a:rPr lang="pl-PL" sz="2400" dirty="0" smtClean="0">
                <a:solidFill>
                  <a:sysClr val="windowText" lastClr="000000"/>
                </a:solidFill>
                <a:latin typeface="+mj-lt"/>
                <a:ea typeface="KBScaredStraight" panose="02000603000000000000" pitchFamily="2" charset="0"/>
              </a:rPr>
              <a:t>został</a:t>
            </a:r>
            <a:r>
              <a:rPr lang="en-GB" sz="2400" dirty="0" smtClean="0">
                <a:solidFill>
                  <a:sysClr val="windowText" lastClr="000000"/>
                </a:solidFill>
                <a:latin typeface="+mj-lt"/>
                <a:ea typeface="KBScaredStraight" panose="02000603000000000000" pitchFamily="2" charset="0"/>
              </a:rPr>
              <a:t>o</a:t>
            </a:r>
            <a:r>
              <a:rPr lang="pl-PL" sz="2400" dirty="0" smtClean="0">
                <a:solidFill>
                  <a:sysClr val="windowText" lastClr="000000"/>
                </a:solidFill>
                <a:latin typeface="+mj-lt"/>
                <a:ea typeface="KBScaredStraight" panose="02000603000000000000" pitchFamily="2" charset="0"/>
              </a:rPr>
              <a:t> </a:t>
            </a:r>
            <a:r>
              <a:rPr lang="pl-PL" sz="2400" dirty="0" smtClean="0">
                <a:solidFill>
                  <a:sysClr val="windowText" lastClr="000000"/>
                </a:solidFill>
                <a:latin typeface="+mj-lt"/>
                <a:ea typeface="KBScaredStraight" panose="02000603000000000000" pitchFamily="2" charset="0"/>
              </a:rPr>
              <a:t>podpisane porozumienie. Nadano autonomię dziesięciu prowincjom na południu.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ysClr val="windowText" lastClr="000000"/>
                </a:solidFill>
                <a:latin typeface="+mj-lt"/>
                <a:ea typeface="KBScaredStraight" panose="02000603000000000000" pitchFamily="2" charset="0"/>
              </a:rPr>
              <a:t>Prezydentem został </a:t>
            </a:r>
            <a:r>
              <a:rPr lang="pl-PL" sz="2400" dirty="0" err="1" smtClean="0">
                <a:solidFill>
                  <a:sysClr val="windowText" lastClr="000000"/>
                </a:solidFill>
                <a:latin typeface="+mj-lt"/>
                <a:ea typeface="KBScaredStraight" panose="02000603000000000000" pitchFamily="2" charset="0"/>
              </a:rPr>
              <a:t>Salva</a:t>
            </a:r>
            <a:r>
              <a:rPr lang="pl-PL" sz="2400" dirty="0" smtClean="0">
                <a:solidFill>
                  <a:sysClr val="windowText" lastClr="000000"/>
                </a:solidFill>
                <a:latin typeface="+mj-lt"/>
                <a:ea typeface="KBScaredStraight" panose="02000603000000000000" pitchFamily="2" charset="0"/>
              </a:rPr>
              <a:t> </a:t>
            </a:r>
            <a:r>
              <a:rPr lang="pl-PL" sz="2400" dirty="0" err="1" smtClean="0">
                <a:solidFill>
                  <a:sysClr val="windowText" lastClr="000000"/>
                </a:solidFill>
                <a:latin typeface="+mj-lt"/>
                <a:ea typeface="KBScaredStraight" panose="02000603000000000000" pitchFamily="2" charset="0"/>
              </a:rPr>
              <a:t>Kiir</a:t>
            </a:r>
            <a:endParaRPr lang="pl-PL" sz="2400" dirty="0" smtClean="0">
              <a:solidFill>
                <a:sysClr val="windowText" lastClr="000000"/>
              </a:solidFill>
              <a:latin typeface="+mj-lt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400" dirty="0" smtClean="0">
              <a:solidFill>
                <a:sysClr val="windowText" lastClr="000000"/>
              </a:solidFill>
              <a:latin typeface="+mj-lt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ysClr val="windowText" lastClr="000000"/>
                </a:solidFill>
                <a:latin typeface="+mj-lt"/>
                <a:ea typeface="KBScaredStraight" panose="02000603000000000000" pitchFamily="2" charset="0"/>
              </a:rPr>
              <a:t>Umożliwiło to samodzielne panowanie na Południu przez 6 lat – do referendum w sprawie niepodległości.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400" dirty="0" smtClean="0">
              <a:solidFill>
                <a:sysClr val="windowText" lastClr="000000"/>
              </a:solidFill>
              <a:latin typeface="+mj-lt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ysClr val="windowText" lastClr="000000"/>
                </a:solidFill>
                <a:latin typeface="+mj-lt"/>
                <a:ea typeface="KBScaredStraight" panose="02000603000000000000" pitchFamily="2" charset="0"/>
              </a:rPr>
              <a:t>W styczniu 2011 roku, prawie </a:t>
            </a:r>
            <a:r>
              <a:rPr lang="pl-PL" sz="2400" dirty="0" smtClean="0">
                <a:solidFill>
                  <a:srgbClr val="FF0000"/>
                </a:solidFill>
                <a:latin typeface="+mj-lt"/>
                <a:ea typeface="KBScaredStraight" panose="02000603000000000000" pitchFamily="2" charset="0"/>
              </a:rPr>
              <a:t>99% ludności </a:t>
            </a:r>
            <a:r>
              <a:rPr lang="pl-PL" sz="2400" dirty="0" smtClean="0">
                <a:solidFill>
                  <a:schemeClr val="bg1"/>
                </a:solidFill>
                <a:latin typeface="+mj-lt"/>
                <a:ea typeface="KBScaredStraight" panose="02000603000000000000" pitchFamily="2" charset="0"/>
              </a:rPr>
              <a:t>zamieszkującej południe opowiedziała się za </a:t>
            </a:r>
            <a:r>
              <a:rPr lang="pl-PL" sz="2400" dirty="0" err="1" smtClean="0">
                <a:solidFill>
                  <a:schemeClr val="bg1"/>
                </a:solidFill>
                <a:latin typeface="+mj-lt"/>
                <a:ea typeface="KBScaredStraight" panose="02000603000000000000" pitchFamily="2" charset="0"/>
              </a:rPr>
              <a:t>niepodległoś</a:t>
            </a:r>
            <a:r>
              <a:rPr lang="en-GB" sz="2400" dirty="0" smtClean="0">
                <a:solidFill>
                  <a:schemeClr val="bg1"/>
                </a:solidFill>
                <a:latin typeface="+mj-lt"/>
                <a:ea typeface="KBScaredStraight" panose="02000603000000000000" pitchFamily="2" charset="0"/>
              </a:rPr>
              <a:t>c</a:t>
            </a:r>
            <a:r>
              <a:rPr lang="pl-PL" sz="2400" dirty="0" err="1" smtClean="0">
                <a:solidFill>
                  <a:schemeClr val="bg1"/>
                </a:solidFill>
                <a:latin typeface="+mj-lt"/>
                <a:ea typeface="KBScaredStraight" panose="02000603000000000000" pitchFamily="2" charset="0"/>
              </a:rPr>
              <a:t>ią</a:t>
            </a:r>
            <a:r>
              <a:rPr lang="pl-PL" sz="2400" dirty="0" smtClean="0">
                <a:solidFill>
                  <a:schemeClr val="bg1"/>
                </a:solidFill>
                <a:latin typeface="+mj-lt"/>
                <a:ea typeface="KBScaredStraight" panose="02000603000000000000" pitchFamily="2" charset="0"/>
              </a:rPr>
              <a:t> </a:t>
            </a:r>
            <a:r>
              <a:rPr lang="pl-PL" sz="2400" dirty="0" smtClean="0">
                <a:solidFill>
                  <a:schemeClr val="bg1"/>
                </a:solidFill>
                <a:latin typeface="+mj-lt"/>
                <a:ea typeface="KBScaredStraight" panose="02000603000000000000" pitchFamily="2" charset="0"/>
              </a:rPr>
              <a:t>(oddzieleniem od Północy).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l-PL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39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79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4004" y="846202"/>
            <a:ext cx="334615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Sudan </a:t>
            </a:r>
            <a:r>
              <a:rPr lang="en-US" sz="36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Południowy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6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stał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6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się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6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odrębnym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 </a:t>
            </a:r>
            <a:r>
              <a:rPr lang="en-US" sz="36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najmłodszym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6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państwem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 9go </a:t>
            </a:r>
            <a:r>
              <a:rPr lang="en-US" sz="36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Lipca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,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2011 </a:t>
            </a:r>
            <a:r>
              <a:rPr lang="en-US" sz="36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roku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165" y="223542"/>
            <a:ext cx="6893169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83" y="4436409"/>
            <a:ext cx="3657600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712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8056"/>
            <a:ext cx="12192000" cy="6858000"/>
          </a:xfrm>
          <a:prstGeom prst="rect">
            <a:avLst/>
          </a:prstGeom>
          <a:solidFill>
            <a:srgbClr val="2D79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upload.wikimedia.org/wikipedia/commons/1/1c/LocationSudan_Afr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388" y="685800"/>
            <a:ext cx="6055224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80032" y="2229689"/>
            <a:ext cx="47984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Sudan</a:t>
            </a: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43820" y="6308348"/>
            <a:ext cx="47984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Przed</a:t>
            </a: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2011</a:t>
            </a: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88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79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2168" y="1992781"/>
            <a:ext cx="50157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FF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Salva Kiir </a:t>
            </a:r>
            <a:r>
              <a:rPr lang="en-US" sz="3000" dirty="0" err="1">
                <a:solidFill>
                  <a:srgbClr val="FFFF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Mayardit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 </a:t>
            </a:r>
            <a:r>
              <a:rPr lang="en-US" sz="30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pierwszy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0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prezydent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0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Sudanu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0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Południowego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 </a:t>
            </a: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r>
              <a:rPr lang="en-US" sz="30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Należy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do </a:t>
            </a:r>
            <a:r>
              <a:rPr lang="en-US" sz="30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plemienia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0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Dinka</a:t>
            </a: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001" y="223542"/>
            <a:ext cx="4836160" cy="64008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184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79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3984" y="223542"/>
            <a:ext cx="480393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FFFF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Riek</a:t>
            </a:r>
            <a:r>
              <a:rPr lang="en-US" sz="3000" dirty="0">
                <a:solidFill>
                  <a:srgbClr val="FFFF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Machar</a:t>
            </a:r>
            <a:r>
              <a:rPr lang="en-US" sz="3000" dirty="0">
                <a:solidFill>
                  <a:srgbClr val="FFFF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jest </a:t>
            </a:r>
            <a:r>
              <a:rPr lang="en-US" sz="30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pierwszym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vice </a:t>
            </a:r>
            <a:r>
              <a:rPr lang="en-US" sz="30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prezydentem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 </a:t>
            </a: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r>
              <a:rPr lang="en-US" sz="30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Pochodzi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z </a:t>
            </a:r>
            <a:r>
              <a:rPr lang="en-US" sz="30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plemienia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0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Nuer</a:t>
            </a: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4098" name="Picture 2" descr="Image result for Riek Mach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295" y="357708"/>
            <a:ext cx="4099433" cy="61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467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FE80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94DAD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/>
          </a:p>
        </p:txBody>
      </p:sp>
      <p:sp>
        <p:nvSpPr>
          <p:cNvPr id="5" name="Rectangle 4"/>
          <p:cNvSpPr/>
          <p:nvPr/>
        </p:nvSpPr>
        <p:spPr>
          <a:xfrm>
            <a:off x="769953" y="36185"/>
            <a:ext cx="107317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Wojna</a:t>
            </a:r>
            <a:r>
              <a:rPr lang="en-US" sz="72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 w </a:t>
            </a:r>
            <a:r>
              <a:rPr lang="en-US" sz="72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Sudanie</a:t>
            </a:r>
            <a:r>
              <a:rPr lang="en-US" sz="72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 </a:t>
            </a:r>
            <a:r>
              <a:rPr lang="en-US" sz="72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Południowym</a:t>
            </a:r>
            <a:endParaRPr lang="en-US" sz="72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E80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7" y="1381295"/>
            <a:ext cx="102074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 2013 roku został usunięty ze swojego stanowiska po tym jak prezydent </a:t>
            </a:r>
            <a:r>
              <a:rPr lang="pl-PL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Salva</a:t>
            </a:r>
            <a:r>
              <a:rPr lang="pl-PL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pl-PL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Kiir</a:t>
            </a:r>
            <a:r>
              <a:rPr lang="pl-PL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pl-PL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Mayardit</a:t>
            </a:r>
            <a:r>
              <a:rPr lang="pl-PL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oskarżył go o planowanie zamachu stanu.</a:t>
            </a:r>
          </a:p>
          <a:p>
            <a:pPr algn="ctr"/>
            <a:r>
              <a:rPr lang="pl-PL" sz="2800" b="1" dirty="0" smtClean="0">
                <a:solidFill>
                  <a:srgbClr val="FFFF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To wywołało kolejną wojnę domową pomiędzy dwoma największymi plemionami </a:t>
            </a:r>
            <a:r>
              <a:rPr lang="pl-PL" sz="2800" b="1" dirty="0" err="1" smtClean="0">
                <a:solidFill>
                  <a:srgbClr val="FFFF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Dinka</a:t>
            </a:r>
            <a:r>
              <a:rPr lang="pl-PL" sz="2800" b="1" dirty="0" smtClean="0">
                <a:solidFill>
                  <a:srgbClr val="FFFF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b="1" dirty="0" smtClean="0">
                <a:solidFill>
                  <a:srgbClr val="FFFF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</a:t>
            </a:r>
            <a:r>
              <a:rPr lang="pl-PL" sz="2800" b="1" dirty="0" smtClean="0">
                <a:solidFill>
                  <a:srgbClr val="FFFF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pl-PL" sz="2800" b="1" dirty="0" err="1" smtClean="0">
                <a:solidFill>
                  <a:srgbClr val="FFFF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Nuer</a:t>
            </a:r>
            <a:r>
              <a:rPr lang="pl-PL" sz="2800" b="1" dirty="0" smtClean="0">
                <a:solidFill>
                  <a:srgbClr val="FFFF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:</a:t>
            </a:r>
            <a:r>
              <a:rPr lang="en-GB" sz="2800" b="1" dirty="0" smtClean="0">
                <a:solidFill>
                  <a:srgbClr val="FFFF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pl-PL" sz="2800" b="1" dirty="0" smtClean="0">
                <a:solidFill>
                  <a:srgbClr val="FFFF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400.000 </a:t>
            </a:r>
            <a:r>
              <a:rPr lang="pl-PL" sz="2800" b="1" dirty="0" smtClean="0">
                <a:solidFill>
                  <a:srgbClr val="FFFF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ludzi zginęło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 2015 roku zostało podpisane porozumienie pokojowe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,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Riek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Machar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powraca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jako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vice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prezydent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Ponad 800,000 ludzi stali się uchodźcami wewnętrznymi i ponad 250,000 szukało schronienia poza granicami kraju.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l-PL" sz="28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816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FE80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94DAD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/>
          </a:p>
        </p:txBody>
      </p:sp>
      <p:sp>
        <p:nvSpPr>
          <p:cNvPr id="5" name="Rectangle 4"/>
          <p:cNvSpPr/>
          <p:nvPr/>
        </p:nvSpPr>
        <p:spPr>
          <a:xfrm>
            <a:off x="769953" y="36185"/>
            <a:ext cx="107317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Wojna</a:t>
            </a:r>
            <a:r>
              <a:rPr lang="en-US" sz="72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 w </a:t>
            </a:r>
            <a:r>
              <a:rPr lang="en-US" sz="72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Sudanie</a:t>
            </a:r>
            <a:r>
              <a:rPr lang="en-US" sz="72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 </a:t>
            </a:r>
            <a:r>
              <a:rPr lang="en-US" sz="72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Południowym</a:t>
            </a:r>
            <a:endParaRPr lang="en-US" sz="72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E80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7" y="1381295"/>
            <a:ext cx="102074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 2016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roku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wybucha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kolejny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konflikt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Riek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Machar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ledwo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uchodzi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z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życiem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pl-PL" sz="28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Kolejne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porozumienie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zostało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podpisane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w 2016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roku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2016/17 były latami największej klęski głodu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GB" sz="28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Spór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o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Abei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i o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granice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wciąż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trwają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pl-PL" sz="28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l-PL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589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50" y="95534"/>
            <a:ext cx="8435270" cy="6516248"/>
          </a:xfrm>
        </p:spPr>
      </p:pic>
    </p:spTree>
    <p:extLst>
      <p:ext uri="{BB962C8B-B14F-4D97-AF65-F5344CB8AC3E}">
        <p14:creationId xmlns:p14="http://schemas.microsoft.com/office/powerpoint/2010/main" val="2428234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FE80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94DAD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/>
          </a:p>
        </p:txBody>
      </p:sp>
      <p:sp>
        <p:nvSpPr>
          <p:cNvPr id="5" name="Rectangle 4"/>
          <p:cNvSpPr/>
          <p:nvPr/>
        </p:nvSpPr>
        <p:spPr>
          <a:xfrm>
            <a:off x="769953" y="36185"/>
            <a:ext cx="107317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Powódź</a:t>
            </a:r>
            <a:endParaRPr lang="en-US" sz="72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E80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7" y="1381295"/>
            <a:ext cx="102074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 2021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roku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ludność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na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północy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Południowego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Sudanu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przeżywa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kolejny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kryzys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spowodowany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powodziami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pl-PL" sz="28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l-PL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8" y="1938910"/>
            <a:ext cx="5895832" cy="33173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53" y="3168131"/>
            <a:ext cx="5157368" cy="34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10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73" y="272955"/>
            <a:ext cx="8581240" cy="6318914"/>
          </a:xfrm>
        </p:spPr>
      </p:pic>
    </p:spTree>
    <p:extLst>
      <p:ext uri="{BB962C8B-B14F-4D97-AF65-F5344CB8AC3E}">
        <p14:creationId xmlns:p14="http://schemas.microsoft.com/office/powerpoint/2010/main" val="2046814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5" y="423080"/>
            <a:ext cx="8030190" cy="6232523"/>
          </a:xfrm>
        </p:spPr>
      </p:pic>
    </p:spTree>
    <p:extLst>
      <p:ext uri="{BB962C8B-B14F-4D97-AF65-F5344CB8AC3E}">
        <p14:creationId xmlns:p14="http://schemas.microsoft.com/office/powerpoint/2010/main" val="906610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KOŚCIÓŁ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310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FE80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94DAD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/>
          </a:p>
        </p:txBody>
      </p:sp>
      <p:sp>
        <p:nvSpPr>
          <p:cNvPr id="5" name="Rectangle 4"/>
          <p:cNvSpPr/>
          <p:nvPr/>
        </p:nvSpPr>
        <p:spPr>
          <a:xfrm>
            <a:off x="769953" y="36185"/>
            <a:ext cx="1073170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Rozwój</a:t>
            </a:r>
            <a:r>
              <a:rPr lang="en-US" sz="72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 </a:t>
            </a:r>
            <a:r>
              <a:rPr lang="en-US" sz="7200" b="1" dirty="0" err="1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K</a:t>
            </a:r>
            <a:r>
              <a:rPr lang="en-US" sz="72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ościoła</a:t>
            </a:r>
            <a:r>
              <a:rPr lang="en-US" sz="72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 w </a:t>
            </a:r>
            <a:r>
              <a:rPr lang="en-US" sz="72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Sudanie</a:t>
            </a:r>
            <a:r>
              <a:rPr lang="en-US" sz="72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 </a:t>
            </a:r>
            <a:r>
              <a:rPr lang="en-US" sz="72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Południowym</a:t>
            </a:r>
            <a:endParaRPr lang="en-US" sz="72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E80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2090" y="2264812"/>
            <a:ext cx="10207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 1905 wprowadzono zakaz ewangelizacji terenów północnych kraju.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Od 1962 roku Południowa część Sudanu została kontrolowana przez północ, ewangelizacja odbywała się za pozwoleniem.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Południowa część została podzielona pomiędzy wyznaniami.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 1964 roku wszyscy misjonarze, obcokrajowcy zostali wydaleni z kraju.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l-PL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3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3568"/>
          </a:xfrm>
        </p:spPr>
        <p:txBody>
          <a:bodyPr/>
          <a:lstStyle/>
          <a:p>
            <a:pPr algn="ctr"/>
            <a:r>
              <a:rPr lang="en-US" b="1" dirty="0"/>
              <a:t>Sudan i</a:t>
            </a:r>
            <a:r>
              <a:rPr lang="en-US" b="1" dirty="0" smtClean="0"/>
              <a:t> Sudan </a:t>
            </a:r>
            <a:r>
              <a:rPr lang="en-US" b="1" dirty="0" err="1" smtClean="0"/>
              <a:t>Południowy</a:t>
            </a:r>
            <a:endParaRPr lang="en-US" b="1" dirty="0"/>
          </a:p>
        </p:txBody>
      </p:sp>
      <p:pic>
        <p:nvPicPr>
          <p:cNvPr id="1026" name="Picture 2" descr="http://gdb.voanews.com/A600DC57-6E0F-4145-A36B-D53CC28FFBDF_mw1024_s_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13" y="1169973"/>
            <a:ext cx="9028316" cy="507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5093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FE80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94DAD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/>
          </a:p>
        </p:txBody>
      </p:sp>
      <p:sp>
        <p:nvSpPr>
          <p:cNvPr id="5" name="Rectangle 4"/>
          <p:cNvSpPr/>
          <p:nvPr/>
        </p:nvSpPr>
        <p:spPr>
          <a:xfrm>
            <a:off x="769953" y="36185"/>
            <a:ext cx="107317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Misja</a:t>
            </a:r>
            <a:r>
              <a:rPr lang="en-US" sz="72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 w Old </a:t>
            </a:r>
            <a:r>
              <a:rPr lang="en-US" sz="72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Fangak</a:t>
            </a:r>
            <a:endParaRPr lang="en-US" sz="72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E80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2090" y="2264812"/>
            <a:ext cx="10207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Old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Fangak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była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ewangelizowana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przez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kombonianina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o. Antonio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Labracca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endParaRPr lang="pl-PL" sz="28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l-PL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409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FE80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94DAD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/>
          </a:p>
        </p:txBody>
      </p:sp>
      <p:sp>
        <p:nvSpPr>
          <p:cNvPr id="5" name="Rectangle 4"/>
          <p:cNvSpPr/>
          <p:nvPr/>
        </p:nvSpPr>
        <p:spPr>
          <a:xfrm>
            <a:off x="769953" y="36185"/>
            <a:ext cx="107317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Ewangelizacja</a:t>
            </a:r>
            <a:r>
              <a:rPr lang="en-US" sz="72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 w </a:t>
            </a:r>
            <a:r>
              <a:rPr lang="en-US" sz="72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Yirol</a:t>
            </a:r>
            <a:endParaRPr lang="en-US" sz="72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E80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2089" y="1487182"/>
            <a:ext cx="102074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Ewangelizacja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w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Yirol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rozpoczęła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się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w 1991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roku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Parafia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św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Krzyża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zalożona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została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w 1999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roku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Wspólnota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Kombonianów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rozpoczęła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swoją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działalność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w 2008 </a:t>
            </a:r>
            <a:r>
              <a:rPr lang="en-GB" sz="28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roku</a:t>
            </a:r>
            <a:r>
              <a:rPr lang="en-GB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pl-PL" sz="28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l-PL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6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394661"/>
            <a:ext cx="9404723" cy="1400530"/>
          </a:xfrm>
        </p:spPr>
        <p:txBody>
          <a:bodyPr/>
          <a:lstStyle/>
          <a:p>
            <a:pPr algn="ctr"/>
            <a:r>
              <a:rPr lang="en-US" b="1" dirty="0" err="1" smtClean="0"/>
              <a:t>Osoby</a:t>
            </a:r>
            <a:r>
              <a:rPr lang="en-US" b="1" dirty="0" smtClean="0"/>
              <a:t> do </a:t>
            </a:r>
            <a:r>
              <a:rPr lang="en-US" b="1" dirty="0" err="1" smtClean="0"/>
              <a:t>zapamiętania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4961" y="5439056"/>
            <a:ext cx="273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Omar </a:t>
            </a:r>
            <a:r>
              <a:rPr lang="en-US" b="1" dirty="0" smtClean="0">
                <a:solidFill>
                  <a:srgbClr val="FFFF00"/>
                </a:solidFill>
              </a:rPr>
              <a:t>Bashir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86171" y="5878286"/>
            <a:ext cx="441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Century Gothic" panose="020B0502020202020204" pitchFamily="34" charset="0"/>
                <a:ea typeface="KBScaredStraight" panose="02000603000000000000" pitchFamily="2" charset="0"/>
              </a:rPr>
              <a:t>Riek</a:t>
            </a:r>
            <a:r>
              <a:rPr lang="en-US" b="1" dirty="0">
                <a:solidFill>
                  <a:srgbClr val="FFFF00"/>
                </a:solidFill>
                <a:latin typeface="Century Gothic" panose="020B0502020202020204" pitchFamily="34" charset="0"/>
                <a:ea typeface="KBScaredStraight" panose="02000603000000000000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entury Gothic" panose="020B0502020202020204" pitchFamily="34" charset="0"/>
                <a:ea typeface="KBScaredStraight" panose="02000603000000000000" pitchFamily="2" charset="0"/>
              </a:rPr>
              <a:t>Machar</a:t>
            </a:r>
            <a:r>
              <a:rPr lang="en-US" b="1" dirty="0">
                <a:solidFill>
                  <a:srgbClr val="FFFF00"/>
                </a:solidFill>
                <a:latin typeface="Century Gothic" panose="020B0502020202020204" pitchFamily="34" charset="0"/>
                <a:ea typeface="KBScaredStraight" panose="02000603000000000000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65" y="2210936"/>
            <a:ext cx="3839972" cy="28660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23" y="1853250"/>
            <a:ext cx="3118846" cy="376378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Image result for Riek Mach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345" y="1798123"/>
            <a:ext cx="2577994" cy="387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84565" y="5878286"/>
            <a:ext cx="259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Century Gothic" panose="020B0502020202020204" pitchFamily="34" charset="0"/>
                <a:ea typeface="KBScaredStraight" panose="02000603000000000000" pitchFamily="2" charset="0"/>
              </a:rPr>
              <a:t>Salva</a:t>
            </a:r>
            <a:r>
              <a:rPr lang="en-US" b="1" dirty="0">
                <a:solidFill>
                  <a:srgbClr val="FFFF00"/>
                </a:solidFill>
                <a:latin typeface="Century Gothic" panose="020B0502020202020204" pitchFamily="34" charset="0"/>
                <a:ea typeface="KBScaredStraight" panose="02000603000000000000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entury Gothic" panose="020B0502020202020204" pitchFamily="34" charset="0"/>
                <a:ea typeface="KBScaredStraight" panose="02000603000000000000" pitchFamily="2" charset="0"/>
              </a:rPr>
              <a:t>Kiir</a:t>
            </a:r>
            <a:r>
              <a:rPr lang="en-US" b="1" dirty="0">
                <a:solidFill>
                  <a:srgbClr val="FFFF00"/>
                </a:solidFill>
                <a:latin typeface="Century Gothic" panose="020B0502020202020204" pitchFamily="34" charset="0"/>
                <a:ea typeface="KBScaredStraight" panose="02000603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Century Gothic" panose="020B0502020202020204" pitchFamily="34" charset="0"/>
                <a:ea typeface="KBScaredStraight" panose="02000603000000000000" pitchFamily="2" charset="0"/>
              </a:rPr>
              <a:t>Mayardit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241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FE80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94DAD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55215" y="36185"/>
            <a:ext cx="50738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Kolonializm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E80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 1924 roku Brytyjczycy podzielili region Sudanu na dwie części: ludność wyznająca islam </a:t>
            </a:r>
            <a:r>
              <a:rPr lang="en-GB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</a:t>
            </a:r>
            <a:r>
              <a:rPr lang="pl-PL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mówiąca po arabsku na północy i ludność chrześcijańska mówiąca po angielsku na południu.</a:t>
            </a:r>
            <a:endParaRPr lang="pl-PL" sz="2000" dirty="0" smtClean="0">
              <a:solidFill>
                <a:srgbClr val="FF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6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79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Map showing Ethnicity of Sudan, source: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"/>
          <a:stretch/>
        </p:blipFill>
        <p:spPr bwMode="auto">
          <a:xfrm>
            <a:off x="5860269" y="166623"/>
            <a:ext cx="5514109" cy="652475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3229" y="653477"/>
            <a:ext cx="42194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Północny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region jest </a:t>
            </a:r>
            <a:r>
              <a:rPr lang="en-US" sz="32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domem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2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dla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2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ludności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2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arabskiej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 </a:t>
            </a:r>
            <a:r>
              <a:rPr lang="en-US" sz="32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Południowy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region  </a:t>
            </a:r>
            <a:r>
              <a:rPr lang="en-US" sz="32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nie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jest </a:t>
            </a:r>
            <a:r>
              <a:rPr lang="en-US" sz="32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zamieszkały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2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tylko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2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przez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2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jedną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2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grupę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2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etniczną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 </a:t>
            </a:r>
            <a:r>
              <a:rPr lang="en-US" sz="32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Plemiona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2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Dinka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i </a:t>
            </a:r>
            <a:r>
              <a:rPr lang="en-US" sz="32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Nuer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2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są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2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największymi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2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plemionami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z </a:t>
            </a:r>
            <a:r>
              <a:rPr lang="en-US" sz="32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ponad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200 </a:t>
            </a:r>
            <a:r>
              <a:rPr lang="en-US" sz="32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grup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2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etnicznych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114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84" y="938784"/>
            <a:ext cx="3617233" cy="1085088"/>
          </a:xfrm>
        </p:spPr>
        <p:txBody>
          <a:bodyPr/>
          <a:lstStyle/>
          <a:p>
            <a:r>
              <a:rPr lang="en-US" sz="3600" b="1" dirty="0"/>
              <a:t>THE NUER</a:t>
            </a:r>
          </a:p>
        </p:txBody>
      </p:sp>
      <p:pic>
        <p:nvPicPr>
          <p:cNvPr id="2056" name="Picture 8" descr="http://1.bp.blogspot.com/-KsjJvrvvgM0/UZPTeqOmOpI/AAAAAAAABzM/q6dGfNs5ka0/s640/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66" y="3302049"/>
            <a:ext cx="3947287" cy="262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2.bp.blogspot.com/-AwBci9OyqhA/UZPVIkirKGI/AAAAAAAABzc/hvtn2uzNZcc/s640/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871" y="855860"/>
            <a:ext cx="3405359" cy="340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059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576072"/>
          </a:xfrm>
        </p:spPr>
        <p:txBody>
          <a:bodyPr/>
          <a:lstStyle/>
          <a:p>
            <a:r>
              <a:rPr lang="en-US" sz="4400" b="1" dirty="0"/>
              <a:t>THE DINKA</a:t>
            </a:r>
          </a:p>
        </p:txBody>
      </p:sp>
      <p:pic>
        <p:nvPicPr>
          <p:cNvPr id="2050" name="Picture 2" descr="Dinka wom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53" y="3344489"/>
            <a:ext cx="3510039" cy="254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inka tribal mark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71" y="992022"/>
            <a:ext cx="3656343" cy="273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058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FE80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94DAD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27918" y="36185"/>
            <a:ext cx="43284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Jeden</a:t>
            </a:r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 </a:t>
            </a:r>
            <a:r>
              <a:rPr lang="en-US" sz="96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Kraj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E80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 1940 roku, Wielka Brytania utworzyła jeden kraj, łącząc te dwa regiony. Północ miała rządzić </a:t>
            </a:r>
            <a:r>
              <a:rPr lang="en-GB" sz="3200" dirty="0" err="1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całym</a:t>
            </a:r>
            <a:r>
              <a:rPr lang="en-GB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pl-PL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państwem</a:t>
            </a:r>
            <a:r>
              <a:rPr lang="en-GB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,</a:t>
            </a:r>
            <a:r>
              <a:rPr lang="pl-PL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a </a:t>
            </a:r>
            <a:r>
              <a:rPr lang="pl-PL" sz="3200" dirty="0" err="1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ofic</a:t>
            </a:r>
            <a:r>
              <a:rPr lang="en-GB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</a:t>
            </a:r>
            <a:r>
              <a:rPr lang="pl-PL" sz="3200" dirty="0" err="1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alny</a:t>
            </a:r>
            <a:r>
              <a:rPr lang="pl-PL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język miał być arabski.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l-PL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Ludność żyjąca na Południu czuła się dyskryminowana. Stolica znajdowała się na Północy w Chartumie. Rozwój kraju koncentrował się</a:t>
            </a:r>
            <a:r>
              <a:rPr lang="en-GB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GB" sz="3600" dirty="0" err="1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tylko</a:t>
            </a:r>
            <a:r>
              <a:rPr lang="pl-PL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na Północy.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l-PL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l-PL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05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6495</TotalTime>
  <Words>684</Words>
  <Application>Microsoft Office PowerPoint</Application>
  <PresentationFormat>Custom</PresentationFormat>
  <Paragraphs>99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Ion</vt:lpstr>
      <vt:lpstr>o. Krzysztof Zębik,mccj</vt:lpstr>
      <vt:lpstr>PowerPoint Presentation</vt:lpstr>
      <vt:lpstr>Sudan i Sudan Południowy</vt:lpstr>
      <vt:lpstr>Osoby do zapamiętania</vt:lpstr>
      <vt:lpstr>PowerPoint Presentation</vt:lpstr>
      <vt:lpstr>PowerPoint Presentation</vt:lpstr>
      <vt:lpstr>THE NUER</vt:lpstr>
      <vt:lpstr>THE DINKA</vt:lpstr>
      <vt:lpstr>PowerPoint Presentation</vt:lpstr>
      <vt:lpstr>PowerPoint Presentation</vt:lpstr>
      <vt:lpstr>PowerPoint Presentation</vt:lpstr>
      <vt:lpstr>PowerPoint Presentation</vt:lpstr>
      <vt:lpstr>ROPA= $$$$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KOŚCIÓŁ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Zooom</cp:lastModifiedBy>
  <cp:revision>204</cp:revision>
  <dcterms:created xsi:type="dcterms:W3CDTF">2014-07-30T01:34:37Z</dcterms:created>
  <dcterms:modified xsi:type="dcterms:W3CDTF">2022-06-06T16:33:34Z</dcterms:modified>
</cp:coreProperties>
</file>